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82" r:id="rId6"/>
    <p:sldId id="424" r:id="rId7"/>
    <p:sldId id="432" r:id="rId8"/>
    <p:sldId id="441" r:id="rId9"/>
    <p:sldId id="442" r:id="rId10"/>
    <p:sldId id="351" r:id="rId11"/>
    <p:sldId id="443" r:id="rId12"/>
    <p:sldId id="386" r:id="rId13"/>
    <p:sldId id="387" r:id="rId14"/>
    <p:sldId id="305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883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6695" y="1708785"/>
            <a:ext cx="1160272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MSAmba:Exploring Multimodal Sentiment Analysis with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State Space Models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None.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3405" y="3048000"/>
            <a:ext cx="8505825" cy="1290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2286000"/>
            <a:ext cx="4448175" cy="11715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6035" y="5334000"/>
            <a:ext cx="4843780" cy="9194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2514600"/>
            <a:ext cx="5076825" cy="3038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5870" y="3733800"/>
            <a:ext cx="4943475" cy="12909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2743200"/>
            <a:ext cx="6958965" cy="2649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71800" y="2438400"/>
            <a:ext cx="6096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/>
              <a:t> </a:t>
            </a:r>
            <a:r>
              <a:rPr lang="en-US" altLang="zh-CN"/>
              <a:t>       1.</a:t>
            </a:r>
            <a:r>
              <a:rPr lang="zh-CN" altLang="en-US"/>
              <a:t>the above-mentioned</a:t>
            </a:r>
            <a:r>
              <a:rPr lang="en-US" altLang="zh-CN"/>
              <a:t> </a:t>
            </a:r>
            <a:r>
              <a:rPr lang="zh-CN" altLang="en-US"/>
              <a:t>methods mainly rely on the abundant utilization</a:t>
            </a:r>
            <a:r>
              <a:rPr lang="en-US" altLang="zh-CN"/>
              <a:t> </a:t>
            </a:r>
            <a:r>
              <a:rPr lang="zh-CN" altLang="en-US"/>
              <a:t>of Transformers or convolution neural networks to achieve</a:t>
            </a:r>
            <a:r>
              <a:rPr lang="en-US" altLang="zh-CN"/>
              <a:t> </a:t>
            </a:r>
            <a:r>
              <a:rPr lang="zh-CN" altLang="en-US"/>
              <a:t>either long-range sequential modeling or cross-modal interaction, leading to an excessive number of parameters and</a:t>
            </a:r>
            <a:r>
              <a:rPr lang="en-US" altLang="zh-CN"/>
              <a:t> </a:t>
            </a:r>
            <a:r>
              <a:rPr lang="zh-CN" altLang="en-US"/>
              <a:t>low inference speed.</a:t>
            </a:r>
            <a:endParaRPr lang="zh-CN" altLang="en-US"/>
          </a:p>
          <a:p>
            <a:pPr algn="just"/>
            <a:endParaRPr lang="zh-CN" altLang="en-US"/>
          </a:p>
          <a:p>
            <a:pPr algn="just"/>
            <a:r>
              <a:rPr lang="en-US" altLang="zh-CN">
                <a:sym typeface="+mn-ea"/>
              </a:rPr>
              <a:t>        2.</a:t>
            </a:r>
            <a:r>
              <a:rPr lang="zh-CN" altLang="en-US">
                <a:sym typeface="+mn-ea"/>
              </a:rPr>
              <a:t>However, existing research on Mamba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has primarily focused on single-modality learning, leaving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multimodal fusion with Mamba unexplored, which is crucial for the task of MSA. </a:t>
            </a:r>
            <a:endParaRPr lang="zh-CN" altLang="en-US"/>
          </a:p>
          <a:p>
            <a:pPr algn="just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2438400"/>
            <a:ext cx="7911465" cy="298577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0370" y="5105400"/>
            <a:ext cx="3924300" cy="11906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7665" y="1676400"/>
            <a:ext cx="397700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Priliminary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010" y="3200400"/>
            <a:ext cx="3605530" cy="7004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5495" y="4267200"/>
            <a:ext cx="4939030" cy="5238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510" y="2438400"/>
            <a:ext cx="2291715" cy="328676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4200" y="3810000"/>
            <a:ext cx="3729355" cy="20383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9115" y="2286000"/>
            <a:ext cx="3819525" cy="1200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2010" y="4876800"/>
            <a:ext cx="17526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96000" y="2362200"/>
            <a:ext cx="36118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Intra-modal Sequential Mamba</a:t>
            </a:r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279650"/>
            <a:ext cx="5262880" cy="37439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3200400"/>
            <a:ext cx="3895725" cy="3575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200" y="3657600"/>
            <a:ext cx="4076700" cy="3238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8075" y="4081145"/>
            <a:ext cx="3519805" cy="309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96000" y="2362200"/>
            <a:ext cx="36118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Cross-modal Hybrid Mamba</a:t>
            </a:r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3124200"/>
            <a:ext cx="5646420" cy="17132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3200400"/>
            <a:ext cx="3724275" cy="386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3723640"/>
            <a:ext cx="4691380" cy="3619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4275" y="4267200"/>
            <a:ext cx="3443605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1936115"/>
            <a:ext cx="7915275" cy="29864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5257800"/>
            <a:ext cx="3110230" cy="3429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5638800"/>
            <a:ext cx="4872355" cy="10528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400" y="5257800"/>
            <a:ext cx="3305175" cy="3670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945" y="2057400"/>
            <a:ext cx="10277475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2362200"/>
            <a:ext cx="5081905" cy="32480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2667000"/>
            <a:ext cx="4434205" cy="18243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4472</Words>
  <Application>WPS 演示</Application>
  <PresentationFormat>宽屏</PresentationFormat>
  <Paragraphs>258</Paragraphs>
  <Slides>12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475</cp:revision>
  <dcterms:created xsi:type="dcterms:W3CDTF">2023-09-17T03:47:00Z</dcterms:created>
  <dcterms:modified xsi:type="dcterms:W3CDTF">2025-02-18T11:08:47Z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